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259" r:id="rId3"/>
    <p:sldId id="306" r:id="rId4"/>
    <p:sldId id="334" r:id="rId5"/>
    <p:sldId id="335" r:id="rId6"/>
    <p:sldId id="338" r:id="rId7"/>
    <p:sldId id="340" r:id="rId8"/>
    <p:sldId id="341" r:id="rId9"/>
    <p:sldId id="342" r:id="rId10"/>
    <p:sldId id="343" r:id="rId11"/>
    <p:sldId id="344" r:id="rId12"/>
    <p:sldId id="354" r:id="rId13"/>
    <p:sldId id="353" r:id="rId14"/>
    <p:sldId id="355" r:id="rId15"/>
    <p:sldId id="410" r:id="rId16"/>
    <p:sldId id="356" r:id="rId17"/>
    <p:sldId id="369" r:id="rId18"/>
    <p:sldId id="357" r:id="rId19"/>
    <p:sldId id="359" r:id="rId20"/>
    <p:sldId id="373" r:id="rId21"/>
    <p:sldId id="387" r:id="rId22"/>
    <p:sldId id="403" r:id="rId23"/>
    <p:sldId id="388" r:id="rId24"/>
    <p:sldId id="393" r:id="rId25"/>
    <p:sldId id="389" r:id="rId26"/>
    <p:sldId id="390" r:id="rId27"/>
    <p:sldId id="391" r:id="rId28"/>
    <p:sldId id="392" r:id="rId29"/>
    <p:sldId id="409" r:id="rId30"/>
    <p:sldId id="339" r:id="rId31"/>
  </p:sldIdLst>
  <p:sldSz cx="9144000" cy="5143500" type="screen16x9"/>
  <p:notesSz cx="6858000" cy="9144000"/>
  <p:embeddedFontLst>
    <p:embeddedFont>
      <p:font typeface="Arvo" panose="020B060402020202020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Roboto Condensed" panose="02000000000000000000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077EB9"/>
    <a:srgbClr val="1A203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89888A-5221-4914-87B3-72C969E36C3B}">
  <a:tblStyle styleId="{5589888A-5221-4914-87B3-72C969E36C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7" y="7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972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64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2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332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530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48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07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39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8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090800"/>
            <a:ext cx="66294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CHEM 001C – CHEMISTRY FOR ENGINEERS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340995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Department of Environmental and Sanitary Engineering</a:t>
            </a:r>
            <a:br>
              <a:rPr lang="en-PH" b="1" dirty="0">
                <a:solidFill>
                  <a:schemeClr val="bg1"/>
                </a:solidFill>
              </a:rPr>
            </a:br>
            <a:r>
              <a:rPr lang="en-PH" b="1" dirty="0">
                <a:solidFill>
                  <a:schemeClr val="bg1"/>
                </a:solidFill>
              </a:rPr>
              <a:t>Technological Institute of the Philippines – Q.C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Google Shape;216;p13"/>
          <p:cNvSpPr txBox="1">
            <a:spLocks/>
          </p:cNvSpPr>
          <p:nvPr/>
        </p:nvSpPr>
        <p:spPr>
          <a:xfrm>
            <a:off x="4648200" y="4248150"/>
            <a:ext cx="44958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Engr. Andrey Joshua Antiporta - Presentor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Solids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172200" y="1428750"/>
            <a:ext cx="2971800" cy="2724300"/>
          </a:xfrm>
        </p:spPr>
        <p:txBody>
          <a:bodyPr/>
          <a:lstStyle/>
          <a:p>
            <a:pPr marL="101600" indent="0" algn="l">
              <a:buNone/>
            </a:pPr>
            <a:r>
              <a:rPr lang="en-US" dirty="0"/>
              <a:t>Amorphous solid</a:t>
            </a:r>
          </a:p>
          <a:p>
            <a:r>
              <a:rPr lang="en-US" dirty="0"/>
              <a:t>Solids that are neither crystalline nor polycrystalline</a:t>
            </a:r>
          </a:p>
          <a:p>
            <a:r>
              <a:rPr lang="en-US" dirty="0"/>
              <a:t>These have no periodic order</a:t>
            </a:r>
          </a:p>
          <a:p>
            <a:r>
              <a:rPr lang="en-US" dirty="0"/>
              <a:t>Easy to break/shatter</a:t>
            </a:r>
          </a:p>
          <a:p>
            <a:endParaRPr lang="en-US" dirty="0"/>
          </a:p>
          <a:p>
            <a:pPr marL="5588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8194" name="Picture 2" descr="Atoms of Si and O; each atom has the same number of bonds, but the overall arrangement of the atoms is random.">
            <a:extLst>
              <a:ext uri="{FF2B5EF4-FFF2-40B4-BE49-F238E27FC236}">
                <a16:creationId xmlns:a16="http://schemas.microsoft.com/office/drawing/2014/main" id="{CFA633AE-64DC-4E86-B7E0-A35328726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3" y="1526658"/>
            <a:ext cx="2970125" cy="326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amond white glass microscope slides with ground edges for histology,  pathology and other microscopy applications">
            <a:extLst>
              <a:ext uri="{FF2B5EF4-FFF2-40B4-BE49-F238E27FC236}">
                <a16:creationId xmlns:a16="http://schemas.microsoft.com/office/drawing/2014/main" id="{83FE2EB6-7246-4288-9935-239CD2A8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45" y="1646004"/>
            <a:ext cx="30289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9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Cell 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486400" y="1510102"/>
            <a:ext cx="3581400" cy="2724300"/>
          </a:xfrm>
        </p:spPr>
        <p:txBody>
          <a:bodyPr/>
          <a:lstStyle/>
          <a:p>
            <a:r>
              <a:rPr lang="en-US" dirty="0"/>
              <a:t>A unit cell is the smallest portion of a crystal lattice that shows the three-dimensional pattern of the entire crystal.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 descr=" ">
            <a:extLst>
              <a:ext uri="{FF2B5EF4-FFF2-40B4-BE49-F238E27FC236}">
                <a16:creationId xmlns:a16="http://schemas.microsoft.com/office/drawing/2014/main" id="{3D548949-70C1-4939-92FC-2ACADABF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60308"/>
            <a:ext cx="48863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Cell 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486400" y="1510102"/>
            <a:ext cx="3581400" cy="2724300"/>
          </a:xfrm>
        </p:spPr>
        <p:txBody>
          <a:bodyPr/>
          <a:lstStyle/>
          <a:p>
            <a:r>
              <a:rPr lang="en-US" dirty="0"/>
              <a:t>A unit cell is the smallest portion of a crystal lattice that shows the three-dimensional pattern of the entire crystal.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3074" name="Picture 2" descr="Types of Unit Cell">
            <a:extLst>
              <a:ext uri="{FF2B5EF4-FFF2-40B4-BE49-F238E27FC236}">
                <a16:creationId xmlns:a16="http://schemas.microsoft.com/office/drawing/2014/main" id="{B43A96A8-D52E-4AB3-BCDF-969EDAB5D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4" r="3672" b="5794"/>
          <a:stretch/>
        </p:blipFill>
        <p:spPr bwMode="auto">
          <a:xfrm>
            <a:off x="152400" y="2114550"/>
            <a:ext cx="5508312" cy="205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40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Cell 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486400" y="1510102"/>
            <a:ext cx="3581400" cy="2724300"/>
          </a:xfrm>
        </p:spPr>
        <p:txBody>
          <a:bodyPr/>
          <a:lstStyle/>
          <a:p>
            <a:r>
              <a:rPr lang="en-US" dirty="0"/>
              <a:t>A unit cell is the smallest portion of a crystal lattice that shows the three-dimensional pattern of the entire crystal.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 ">
            <a:extLst>
              <a:ext uri="{FF2B5EF4-FFF2-40B4-BE49-F238E27FC236}">
                <a16:creationId xmlns:a16="http://schemas.microsoft.com/office/drawing/2014/main" id="{C0B63E4E-98F2-4141-9370-4D0101169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52550"/>
            <a:ext cx="4591194" cy="376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734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Cell 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486400" y="1510102"/>
            <a:ext cx="3352800" cy="2724300"/>
          </a:xfrm>
        </p:spPr>
        <p:txBody>
          <a:bodyPr/>
          <a:lstStyle/>
          <a:p>
            <a:pPr algn="l"/>
            <a:r>
              <a:rPr lang="en-US" dirty="0"/>
              <a:t>Simple Cubic Cell -In each cubic unit cell, there are 8 atoms at the corners.</a:t>
            </a:r>
          </a:p>
          <a:p>
            <a:pPr algn="l"/>
            <a:r>
              <a:rPr lang="en-US" dirty="0"/>
              <a:t>Therefore, the total number of atoms in one unit cell is  8 × 1/8 = 1 atom.</a:t>
            </a:r>
          </a:p>
          <a:p>
            <a:pPr algn="l"/>
            <a:r>
              <a:rPr lang="en-US" dirty="0"/>
              <a:t>Coordination No. : 6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4098" name="Picture 2" descr="Simple cubic unit cell">
            <a:extLst>
              <a:ext uri="{FF2B5EF4-FFF2-40B4-BE49-F238E27FC236}">
                <a16:creationId xmlns:a16="http://schemas.microsoft.com/office/drawing/2014/main" id="{3AB5F3F7-24C9-4A31-BAA0-63D983587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1" r="27493"/>
          <a:stretch/>
        </p:blipFill>
        <p:spPr bwMode="auto">
          <a:xfrm>
            <a:off x="1775925" y="1581150"/>
            <a:ext cx="27960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Cell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4098" name="Picture 2" descr="Simple cubic unit cell">
            <a:extLst>
              <a:ext uri="{FF2B5EF4-FFF2-40B4-BE49-F238E27FC236}">
                <a16:creationId xmlns:a16="http://schemas.microsoft.com/office/drawing/2014/main" id="{3AB5F3F7-24C9-4A31-BAA0-63D983587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1" r="27493"/>
          <a:stretch/>
        </p:blipFill>
        <p:spPr bwMode="auto">
          <a:xfrm>
            <a:off x="1143000" y="1538516"/>
            <a:ext cx="279607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17">
                <a:extLst>
                  <a:ext uri="{FF2B5EF4-FFF2-40B4-BE49-F238E27FC236}">
                    <a16:creationId xmlns:a16="http://schemas.microsoft.com/office/drawing/2014/main" id="{CEBAC3C5-2B4B-4C9B-8D69-DC245168A4A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24400" y="1403452"/>
              <a:ext cx="3951923" cy="2930652"/>
            </p:xfrm>
            <a:graphic>
              <a:graphicData uri="http://schemas.openxmlformats.org/drawingml/2006/table">
                <a:tbl>
                  <a:tblPr firstRow="1" bandRow="1">
                    <a:tableStyleId>{5589888A-5221-4914-87B3-72C969E36C3B}</a:tableStyleId>
                  </a:tblPr>
                  <a:tblGrid>
                    <a:gridCol w="2518093">
                      <a:extLst>
                        <a:ext uri="{9D8B030D-6E8A-4147-A177-3AD203B41FA5}">
                          <a16:colId xmlns:a16="http://schemas.microsoft.com/office/drawing/2014/main" val="2173320259"/>
                        </a:ext>
                      </a:extLst>
                    </a:gridCol>
                    <a:gridCol w="1433830">
                      <a:extLst>
                        <a:ext uri="{9D8B030D-6E8A-4147-A177-3AD203B41FA5}">
                          <a16:colId xmlns:a16="http://schemas.microsoft.com/office/drawing/2014/main" val="1221315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of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 (2r)^3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318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Atoms per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154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1st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9924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First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5630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2nd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296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Second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2</m:t>
                                    </m:r>
                                  </m:e>
                                </m:rad>
                                <m:r>
                                  <a:rPr lang="en-US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7294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Atomic Packing Factor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 </m:t>
                                </m:r>
                                <m:r>
                                  <a:rPr lang="en-US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𝜋</m:t>
                                </m:r>
                                <m:r>
                                  <a:rPr lang="en-US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=0.5235</m:t>
                                </m:r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75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17">
                <a:extLst>
                  <a:ext uri="{FF2B5EF4-FFF2-40B4-BE49-F238E27FC236}">
                    <a16:creationId xmlns:a16="http://schemas.microsoft.com/office/drawing/2014/main" id="{CEBAC3C5-2B4B-4C9B-8D69-DC245168A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8249782"/>
                  </p:ext>
                </p:extLst>
              </p:nvPr>
            </p:nvGraphicFramePr>
            <p:xfrm>
              <a:off x="4724400" y="1403452"/>
              <a:ext cx="3951923" cy="2930652"/>
            </p:xfrm>
            <a:graphic>
              <a:graphicData uri="http://schemas.openxmlformats.org/drawingml/2006/table">
                <a:tbl>
                  <a:tblPr firstRow="1" bandRow="1">
                    <a:tableStyleId>{5589888A-5221-4914-87B3-72C969E36C3B}</a:tableStyleId>
                  </a:tblPr>
                  <a:tblGrid>
                    <a:gridCol w="2518093">
                      <a:extLst>
                        <a:ext uri="{9D8B030D-6E8A-4147-A177-3AD203B41FA5}">
                          <a16:colId xmlns:a16="http://schemas.microsoft.com/office/drawing/2014/main" val="2173320259"/>
                        </a:ext>
                      </a:extLst>
                    </a:gridCol>
                    <a:gridCol w="1433830">
                      <a:extLst>
                        <a:ext uri="{9D8B030D-6E8A-4147-A177-3AD203B41FA5}">
                          <a16:colId xmlns:a16="http://schemas.microsoft.com/office/drawing/2014/main" val="1221315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of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 (2r)^3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318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Atoms per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154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1st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9924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First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5630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2nd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296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Second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6596" t="-501639" r="-426" b="-193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7294206"/>
                      </a:ext>
                    </a:extLst>
                  </a:tr>
                  <a:tr h="70561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Atomic Packing Factor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6596" t="-316379" r="-426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57520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2242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Cell 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486400" y="1510102"/>
            <a:ext cx="3352800" cy="2724300"/>
          </a:xfrm>
        </p:spPr>
        <p:txBody>
          <a:bodyPr/>
          <a:lstStyle/>
          <a:p>
            <a:r>
              <a:rPr lang="en-US" dirty="0"/>
              <a:t>A BCC unit cell has atoms at each corner of the cube and an atom at the center of the structure. </a:t>
            </a:r>
          </a:p>
          <a:p>
            <a:r>
              <a:rPr lang="en-US" dirty="0"/>
              <a:t>Therefore, the total number of atoms in one unit cell is  8 × 1/8 + 1 atom = 2 atom.</a:t>
            </a:r>
          </a:p>
          <a:p>
            <a:r>
              <a:rPr lang="en-US" dirty="0"/>
              <a:t>Coordination No.: 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5122" name="Picture 2" descr="Body-centred Cubic Unit Cell">
            <a:extLst>
              <a:ext uri="{FF2B5EF4-FFF2-40B4-BE49-F238E27FC236}">
                <a16:creationId xmlns:a16="http://schemas.microsoft.com/office/drawing/2014/main" id="{25460AD2-7972-4542-8331-E51222207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7" r="24857"/>
          <a:stretch/>
        </p:blipFill>
        <p:spPr bwMode="auto">
          <a:xfrm>
            <a:off x="1371600" y="1581150"/>
            <a:ext cx="33528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3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Cell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17">
                <a:extLst>
                  <a:ext uri="{FF2B5EF4-FFF2-40B4-BE49-F238E27FC236}">
                    <a16:creationId xmlns:a16="http://schemas.microsoft.com/office/drawing/2014/main" id="{CEBAC3C5-2B4B-4C9B-8D69-DC245168A4A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24400" y="1403452"/>
              <a:ext cx="4002532" cy="3015234"/>
            </p:xfrm>
            <a:graphic>
              <a:graphicData uri="http://schemas.openxmlformats.org/drawingml/2006/table">
                <a:tbl>
                  <a:tblPr firstRow="1" bandRow="1">
                    <a:tableStyleId>{5589888A-5221-4914-87B3-72C969E36C3B}</a:tableStyleId>
                  </a:tblPr>
                  <a:tblGrid>
                    <a:gridCol w="2518093">
                      <a:extLst>
                        <a:ext uri="{9D8B030D-6E8A-4147-A177-3AD203B41FA5}">
                          <a16:colId xmlns:a16="http://schemas.microsoft.com/office/drawing/2014/main" val="2173320259"/>
                        </a:ext>
                      </a:extLst>
                    </a:gridCol>
                    <a:gridCol w="1484439">
                      <a:extLst>
                        <a:ext uri="{9D8B030D-6E8A-4147-A177-3AD203B41FA5}">
                          <a16:colId xmlns:a16="http://schemas.microsoft.com/office/drawing/2014/main" val="1221315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of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(4/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/>
                                      <a:cs typeface="Arial"/>
                                      <a:sym typeface="Arial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/>
                                      <a:cs typeface="Arial"/>
                                      <a:sym typeface="Arial"/>
                                    </a:rPr>
                                    <m:t>3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dirty="0"/>
                            <a:t> r)^3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318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Atoms per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154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1st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9924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First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3</m:t>
                                    </m:r>
                                  </m:e>
                                </m:rad>
                                <m:f>
                                  <m:fPr>
                                    <m:ctrlPr>
                                      <a:rPr lang="en-US" sz="14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sz="14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5630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2nd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296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Second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7294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Atomic Packing Factor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8</m:t>
                                    </m:r>
                                  </m:den>
                                </m:f>
                                <m:r>
                                  <a:rPr lang="en-US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 </m:t>
                                </m:r>
                                <m:r>
                                  <a:rPr lang="en-US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𝜋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n-US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=</m:t>
                                </m:r>
                                <m:r>
                                  <a:rPr lang="en-US" sz="1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0.6801</m:t>
                                </m:r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75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17">
                <a:extLst>
                  <a:ext uri="{FF2B5EF4-FFF2-40B4-BE49-F238E27FC236}">
                    <a16:creationId xmlns:a16="http://schemas.microsoft.com/office/drawing/2014/main" id="{CEBAC3C5-2B4B-4C9B-8D69-DC245168A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0770033"/>
                  </p:ext>
                </p:extLst>
              </p:nvPr>
            </p:nvGraphicFramePr>
            <p:xfrm>
              <a:off x="4724400" y="1403452"/>
              <a:ext cx="4002532" cy="3015234"/>
            </p:xfrm>
            <a:graphic>
              <a:graphicData uri="http://schemas.openxmlformats.org/drawingml/2006/table">
                <a:tbl>
                  <a:tblPr firstRow="1" bandRow="1">
                    <a:tableStyleId>{5589888A-5221-4914-87B3-72C969E36C3B}</a:tableStyleId>
                  </a:tblPr>
                  <a:tblGrid>
                    <a:gridCol w="2518093">
                      <a:extLst>
                        <a:ext uri="{9D8B030D-6E8A-4147-A177-3AD203B41FA5}">
                          <a16:colId xmlns:a16="http://schemas.microsoft.com/office/drawing/2014/main" val="2173320259"/>
                        </a:ext>
                      </a:extLst>
                    </a:gridCol>
                    <a:gridCol w="1484439">
                      <a:extLst>
                        <a:ext uri="{9D8B030D-6E8A-4147-A177-3AD203B41FA5}">
                          <a16:colId xmlns:a16="http://schemas.microsoft.com/office/drawing/2014/main" val="1221315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of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672" t="-3279" r="-820" b="-7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8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Atoms per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154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1st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9924186"/>
                      </a:ext>
                    </a:extLst>
                  </a:tr>
                  <a:tr h="45542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First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672" t="-250000" r="-820" b="-3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5630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2nd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296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Second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672" t="-524590" r="-820" b="-193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7294206"/>
                      </a:ext>
                    </a:extLst>
                  </a:tr>
                  <a:tr h="70561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Atomic Packing Factor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672" t="-328448" r="-820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575204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CEC1CBC-8AC0-4916-B145-A6C672C8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20347"/>
            <a:ext cx="2743200" cy="27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01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Cell 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486400" y="1510102"/>
            <a:ext cx="3352800" cy="2724300"/>
          </a:xfrm>
        </p:spPr>
        <p:txBody>
          <a:bodyPr/>
          <a:lstStyle/>
          <a:p>
            <a:r>
              <a:rPr lang="en-US" dirty="0"/>
              <a:t>An FCC unit cell contains atoms at all the corners of the crystal lattice and at the center of all the faces of the cube.</a:t>
            </a:r>
          </a:p>
          <a:p>
            <a:r>
              <a:rPr lang="en-US" dirty="0"/>
              <a:t>Coordination No.: 12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6146" name="Picture 2" descr="Face-centred Cubic Unit Cell">
            <a:extLst>
              <a:ext uri="{FF2B5EF4-FFF2-40B4-BE49-F238E27FC236}">
                <a16:creationId xmlns:a16="http://schemas.microsoft.com/office/drawing/2014/main" id="{67CB16B2-9F5E-4339-B6BB-02689AAFA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7" r="24857"/>
          <a:stretch/>
        </p:blipFill>
        <p:spPr bwMode="auto">
          <a:xfrm>
            <a:off x="1524000" y="1657350"/>
            <a:ext cx="33528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33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Cell 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486400" y="1510102"/>
            <a:ext cx="3352800" cy="2724300"/>
          </a:xfrm>
        </p:spPr>
        <p:txBody>
          <a:bodyPr/>
          <a:lstStyle/>
          <a:p>
            <a:r>
              <a:rPr lang="en-US" dirty="0"/>
              <a:t>Coordination No.: 12</a:t>
            </a:r>
          </a:p>
          <a:p>
            <a:r>
              <a:rPr lang="en-US" dirty="0"/>
              <a:t>a) 8 corners × 1/8 per corner atom = 8 × 1/8 = 1 atom</a:t>
            </a:r>
          </a:p>
          <a:p>
            <a:r>
              <a:rPr lang="en-US" dirty="0"/>
              <a:t>b) 6 face-centered atoms × 1/2 atom per unit cell = 3 atoms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2" descr="Face-centred Cubic Unit Cell">
            <a:extLst>
              <a:ext uri="{FF2B5EF4-FFF2-40B4-BE49-F238E27FC236}">
                <a16:creationId xmlns:a16="http://schemas.microsoft.com/office/drawing/2014/main" id="{743ACADE-54F9-4630-BAF2-B105DEE17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7" r="24857"/>
          <a:stretch/>
        </p:blipFill>
        <p:spPr bwMode="auto">
          <a:xfrm>
            <a:off x="1524000" y="1657350"/>
            <a:ext cx="33528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12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829669" y="2906250"/>
            <a:ext cx="44894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Materials Chemistry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48947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/>
              <a:t>Crystalline Structure and Material Science</a:t>
            </a:r>
          </a:p>
          <a:p>
            <a:br>
              <a:rPr lang="en-US" dirty="0"/>
            </a:b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0" y="39176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3" name="Google Shape;645;p37">
            <a:extLst>
              <a:ext uri="{FF2B5EF4-FFF2-40B4-BE49-F238E27FC236}">
                <a16:creationId xmlns:a16="http://schemas.microsoft.com/office/drawing/2014/main" id="{015098C0-8EBB-484F-A76B-A07E28A9FD4D}"/>
              </a:ext>
            </a:extLst>
          </p:cNvPr>
          <p:cNvGrpSpPr/>
          <p:nvPr/>
        </p:nvGrpSpPr>
        <p:grpSpPr>
          <a:xfrm>
            <a:off x="381000" y="3409950"/>
            <a:ext cx="381000" cy="495410"/>
            <a:chOff x="616425" y="2329600"/>
            <a:chExt cx="361700" cy="388475"/>
          </a:xfrm>
        </p:grpSpPr>
        <p:sp>
          <p:nvSpPr>
            <p:cNvPr id="24" name="Google Shape;646;p37">
              <a:extLst>
                <a:ext uri="{FF2B5EF4-FFF2-40B4-BE49-F238E27FC236}">
                  <a16:creationId xmlns:a16="http://schemas.microsoft.com/office/drawing/2014/main" id="{2DB82408-6377-46BD-B309-775745F9606C}"/>
                </a:ext>
              </a:extLst>
            </p:cNvPr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9050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7;p37">
              <a:extLst>
                <a:ext uri="{FF2B5EF4-FFF2-40B4-BE49-F238E27FC236}">
                  <a16:creationId xmlns:a16="http://schemas.microsoft.com/office/drawing/2014/main" id="{A44E4005-36FA-4482-AD6A-D678722123A4}"/>
                </a:ext>
              </a:extLst>
            </p:cNvPr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8;p37">
              <a:extLst>
                <a:ext uri="{FF2B5EF4-FFF2-40B4-BE49-F238E27FC236}">
                  <a16:creationId xmlns:a16="http://schemas.microsoft.com/office/drawing/2014/main" id="{DC3DD620-7D12-4EE3-846F-92D136789119}"/>
                </a:ext>
              </a:extLst>
            </p:cNvPr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9050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9;p37">
              <a:extLst>
                <a:ext uri="{FF2B5EF4-FFF2-40B4-BE49-F238E27FC236}">
                  <a16:creationId xmlns:a16="http://schemas.microsoft.com/office/drawing/2014/main" id="{A0807CBE-7115-4150-9F3F-C6CB34FA5F92}"/>
                </a:ext>
              </a:extLst>
            </p:cNvPr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9050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0;p37">
              <a:extLst>
                <a:ext uri="{FF2B5EF4-FFF2-40B4-BE49-F238E27FC236}">
                  <a16:creationId xmlns:a16="http://schemas.microsoft.com/office/drawing/2014/main" id="{D8F6BD07-FEAA-4C20-826D-BC09ADDC27F7}"/>
                </a:ext>
              </a:extLst>
            </p:cNvPr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9050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1;p37">
              <a:extLst>
                <a:ext uri="{FF2B5EF4-FFF2-40B4-BE49-F238E27FC236}">
                  <a16:creationId xmlns:a16="http://schemas.microsoft.com/office/drawing/2014/main" id="{FD33F255-701D-400D-B6E0-62ED8731117E}"/>
                </a:ext>
              </a:extLst>
            </p:cNvPr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9050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2;p37">
              <a:extLst>
                <a:ext uri="{FF2B5EF4-FFF2-40B4-BE49-F238E27FC236}">
                  <a16:creationId xmlns:a16="http://schemas.microsoft.com/office/drawing/2014/main" id="{E063A1BF-EA58-415E-9F65-B2653B4DD858}"/>
                </a:ext>
              </a:extLst>
            </p:cNvPr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3;p37">
              <a:extLst>
                <a:ext uri="{FF2B5EF4-FFF2-40B4-BE49-F238E27FC236}">
                  <a16:creationId xmlns:a16="http://schemas.microsoft.com/office/drawing/2014/main" id="{79499A6F-8B60-44F9-AD57-5AB82916EE7B}"/>
                </a:ext>
              </a:extLst>
            </p:cNvPr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9050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Cell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17">
                <a:extLst>
                  <a:ext uri="{FF2B5EF4-FFF2-40B4-BE49-F238E27FC236}">
                    <a16:creationId xmlns:a16="http://schemas.microsoft.com/office/drawing/2014/main" id="{CEBAC3C5-2B4B-4C9B-8D69-DC245168A4A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24400" y="1403452"/>
              <a:ext cx="4002532" cy="2930652"/>
            </p:xfrm>
            <a:graphic>
              <a:graphicData uri="http://schemas.openxmlformats.org/drawingml/2006/table">
                <a:tbl>
                  <a:tblPr firstRow="1" bandRow="1">
                    <a:tableStyleId>{5589888A-5221-4914-87B3-72C969E36C3B}</a:tableStyleId>
                  </a:tblPr>
                  <a:tblGrid>
                    <a:gridCol w="2518093">
                      <a:extLst>
                        <a:ext uri="{9D8B030D-6E8A-4147-A177-3AD203B41FA5}">
                          <a16:colId xmlns:a16="http://schemas.microsoft.com/office/drawing/2014/main" val="2173320259"/>
                        </a:ext>
                      </a:extLst>
                    </a:gridCol>
                    <a:gridCol w="1484439">
                      <a:extLst>
                        <a:ext uri="{9D8B030D-6E8A-4147-A177-3AD203B41FA5}">
                          <a16:colId xmlns:a16="http://schemas.microsoft.com/office/drawing/2014/main" val="1221315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of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/>
                                      <a:cs typeface="Arial"/>
                                      <a:sym typeface="Arial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/>
                                      <a:cs typeface="Arial"/>
                                      <a:sym typeface="Arial"/>
                                    </a:rPr>
                                    <m:t>2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dirty="0"/>
                            <a:t>)^3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318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Atoms per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154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1st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9924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First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2</m:t>
                                    </m:r>
                                  </m:e>
                                </m:rad>
                                <m:r>
                                  <a:rPr lang="en-US" sz="1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 </m:t>
                                </m:r>
                                <m:r>
                                  <a:rPr lang="en-US" sz="1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𝑎</m:t>
                                </m:r>
                                <m:r>
                                  <a:rPr lang="en-US" sz="1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5630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2nd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296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Second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7294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Atomic Packing Factor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 </m:t>
                                </m:r>
                                <m:r>
                                  <a:rPr lang="en-US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𝜋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2</m:t>
                                    </m:r>
                                  </m:e>
                                </m:rad>
                                <m:r>
                                  <a:rPr lang="en-US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=</m:t>
                                </m:r>
                                <m:r>
                                  <a:rPr lang="en-US" sz="1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0.7404</m:t>
                                </m:r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575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17">
                <a:extLst>
                  <a:ext uri="{FF2B5EF4-FFF2-40B4-BE49-F238E27FC236}">
                    <a16:creationId xmlns:a16="http://schemas.microsoft.com/office/drawing/2014/main" id="{CEBAC3C5-2B4B-4C9B-8D69-DC245168A4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8507598"/>
                  </p:ext>
                </p:extLst>
              </p:nvPr>
            </p:nvGraphicFramePr>
            <p:xfrm>
              <a:off x="4724400" y="1403452"/>
              <a:ext cx="4002532" cy="2930652"/>
            </p:xfrm>
            <a:graphic>
              <a:graphicData uri="http://schemas.openxmlformats.org/drawingml/2006/table">
                <a:tbl>
                  <a:tblPr firstRow="1" bandRow="1">
                    <a:tableStyleId>{5589888A-5221-4914-87B3-72C969E36C3B}</a:tableStyleId>
                  </a:tblPr>
                  <a:tblGrid>
                    <a:gridCol w="2518093">
                      <a:extLst>
                        <a:ext uri="{9D8B030D-6E8A-4147-A177-3AD203B41FA5}">
                          <a16:colId xmlns:a16="http://schemas.microsoft.com/office/drawing/2014/main" val="2173320259"/>
                        </a:ext>
                      </a:extLst>
                    </a:gridCol>
                    <a:gridCol w="1484439">
                      <a:extLst>
                        <a:ext uri="{9D8B030D-6E8A-4147-A177-3AD203B41FA5}">
                          <a16:colId xmlns:a16="http://schemas.microsoft.com/office/drawing/2014/main" val="12213155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Volume of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672" t="-3279" r="-820" b="-6918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88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Atoms per cell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154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1st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9924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First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672" t="-308333" r="-82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56303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2nd Nearest Neighbor Atoms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296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Second Nearest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672" t="-501639" r="-820" b="-193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7294206"/>
                      </a:ext>
                    </a:extLst>
                  </a:tr>
                  <a:tr h="70561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Atomic Packing Factor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9672" t="-316379" r="-820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575204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88077A0-75AF-471F-B4DE-55838FF15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2"/>
          <a:stretch/>
        </p:blipFill>
        <p:spPr>
          <a:xfrm>
            <a:off x="914400" y="1657350"/>
            <a:ext cx="2767257" cy="288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28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Thanks for Listening</a:t>
            </a:r>
            <a:endParaRPr sz="3000" dirty="0"/>
          </a:p>
        </p:txBody>
      </p:sp>
      <p:sp>
        <p:nvSpPr>
          <p:cNvPr id="413" name="Google Shape;413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B1CA0-3E02-4224-AAE7-D73A3FFC9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" t="3401"/>
          <a:stretch/>
        </p:blipFill>
        <p:spPr>
          <a:xfrm>
            <a:off x="1693202" y="546075"/>
            <a:ext cx="5757596" cy="4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15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Thanks for Listening</a:t>
            </a:r>
            <a:endParaRPr sz="3000" dirty="0"/>
          </a:p>
        </p:txBody>
      </p:sp>
      <p:sp>
        <p:nvSpPr>
          <p:cNvPr id="413" name="Google Shape;413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90BE2-8294-4ED9-869B-109703B6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95519"/>
            <a:ext cx="583886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5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Thanks for Listening</a:t>
            </a:r>
            <a:endParaRPr sz="3000" dirty="0"/>
          </a:p>
        </p:txBody>
      </p:sp>
      <p:sp>
        <p:nvSpPr>
          <p:cNvPr id="413" name="Google Shape;413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D2486-5D82-4322-8851-B6DEB335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608854"/>
            <a:ext cx="5867731" cy="39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1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Thanks for Listening</a:t>
            </a:r>
            <a:endParaRPr sz="3000" dirty="0"/>
          </a:p>
        </p:txBody>
      </p:sp>
      <p:sp>
        <p:nvSpPr>
          <p:cNvPr id="413" name="Google Shape;413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5603D-6236-4036-84B7-9E9568FA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14349"/>
            <a:ext cx="5828734" cy="412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7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Thanks for Listening</a:t>
            </a:r>
            <a:endParaRPr sz="3000" dirty="0"/>
          </a:p>
        </p:txBody>
      </p:sp>
      <p:sp>
        <p:nvSpPr>
          <p:cNvPr id="413" name="Google Shape;413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073A8-5B91-4E82-BEED-1B9B3AF2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69856"/>
            <a:ext cx="5516479" cy="41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19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Thanks for Listening</a:t>
            </a:r>
            <a:endParaRPr sz="3000" dirty="0"/>
          </a:p>
        </p:txBody>
      </p:sp>
      <p:sp>
        <p:nvSpPr>
          <p:cNvPr id="413" name="Google Shape;413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D9215-9CDF-404B-B569-D06AB5AE8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69097"/>
            <a:ext cx="5627041" cy="40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08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Thanks for Listening</a:t>
            </a:r>
            <a:endParaRPr sz="3000" dirty="0"/>
          </a:p>
        </p:txBody>
      </p:sp>
      <p:sp>
        <p:nvSpPr>
          <p:cNvPr id="413" name="Google Shape;413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A88F4-9F2A-41AD-9624-45E16E2D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64" y="555074"/>
            <a:ext cx="6180271" cy="39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56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Thanks for Listening</a:t>
            </a:r>
            <a:endParaRPr sz="3000" dirty="0"/>
          </a:p>
        </p:txBody>
      </p:sp>
      <p:sp>
        <p:nvSpPr>
          <p:cNvPr id="413" name="Google Shape;413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58293-2323-426A-93E0-9728538B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98" y="514350"/>
            <a:ext cx="5545203" cy="41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92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"/>
          <p:cNvSpPr txBox="1">
            <a:spLocks noGrp="1"/>
          </p:cNvSpPr>
          <p:nvPr>
            <p:ph type="ctrTitle" idx="4294967295"/>
          </p:nvPr>
        </p:nvSpPr>
        <p:spPr>
          <a:xfrm>
            <a:off x="2613475" y="2242059"/>
            <a:ext cx="39171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Thanks for Listening</a:t>
            </a:r>
            <a:endParaRPr sz="3000" dirty="0"/>
          </a:p>
        </p:txBody>
      </p:sp>
      <p:sp>
        <p:nvSpPr>
          <p:cNvPr id="413" name="Google Shape;413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3C559-B5F0-436A-86E9-223AC86C62F3}"/>
              </a:ext>
            </a:extLst>
          </p:cNvPr>
          <p:cNvSpPr txBox="1"/>
          <p:nvPr/>
        </p:nvSpPr>
        <p:spPr>
          <a:xfrm>
            <a:off x="0" y="832812"/>
            <a:ext cx="88392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An square aluminum beam with a thickness of 15mm is subjected to a tensile force of 100 </a:t>
            </a:r>
            <a:r>
              <a:rPr lang="en-US" sz="2000" dirty="0" err="1">
                <a:solidFill>
                  <a:srgbClr val="263248"/>
                </a:solidFill>
                <a:latin typeface="Roboto Condensed Light"/>
                <a:ea typeface="Roboto Condensed Light"/>
              </a:rPr>
              <a:t>kN.</a:t>
            </a:r>
            <a:r>
              <a:rPr lang="en-US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 Calculate the tensile stress in the beam.</a:t>
            </a:r>
          </a:p>
          <a:p>
            <a:pPr algn="just"/>
            <a:endParaRPr lang="en-US" sz="2000" dirty="0">
              <a:solidFill>
                <a:srgbClr val="263248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algn="just"/>
            <a:r>
              <a:rPr lang="en-US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A 5 pieces of thin steel wire with a cross-sectional area of 0.1 mm² is arranged so that it is subjected to a force of 15 </a:t>
            </a:r>
            <a:r>
              <a:rPr lang="en-US" sz="2000" dirty="0" err="1">
                <a:solidFill>
                  <a:srgbClr val="263248"/>
                </a:solidFill>
                <a:latin typeface="Roboto Condensed Light"/>
                <a:ea typeface="Roboto Condensed Light"/>
              </a:rPr>
              <a:t>kN.</a:t>
            </a:r>
            <a:r>
              <a:rPr lang="en-US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 Calculate the tensile stress in the wire.</a:t>
            </a:r>
          </a:p>
          <a:p>
            <a:pPr algn="just"/>
            <a:endParaRPr lang="en-US" sz="2000" dirty="0">
              <a:solidFill>
                <a:srgbClr val="263248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algn="just"/>
            <a:r>
              <a:rPr lang="en-US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A square steel bar with a length of 4 meters and thickness of 6mm is subjected to a tensile force of 10,000 N. Calculate the stress in the bar.</a:t>
            </a:r>
          </a:p>
          <a:p>
            <a:pPr algn="just"/>
            <a:endParaRPr lang="en-US" sz="2000" dirty="0">
              <a:solidFill>
                <a:srgbClr val="263248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algn="just"/>
            <a:r>
              <a:rPr lang="en-US" sz="2000" dirty="0">
                <a:solidFill>
                  <a:srgbClr val="263248"/>
                </a:solidFill>
                <a:latin typeface="Roboto Condensed Light"/>
                <a:ea typeface="Roboto Condensed Light"/>
              </a:rPr>
              <a:t>A 2 pieces of copper wire with a diameter of 2 mm is stretched by a force of 550 N. Determine the stress in the wire.</a:t>
            </a:r>
            <a:endParaRPr lang="en-US" sz="2000" dirty="0">
              <a:solidFill>
                <a:srgbClr val="263248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611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22700" y="1428750"/>
            <a:ext cx="4521300" cy="2724300"/>
          </a:xfrm>
        </p:spPr>
        <p:txBody>
          <a:bodyPr/>
          <a:lstStyle/>
          <a:p>
            <a:r>
              <a:rPr lang="en-US" dirty="0"/>
              <a:t>Solid - one of the four fundamental states of matter</a:t>
            </a:r>
          </a:p>
          <a:p>
            <a:r>
              <a:rPr lang="en-US" dirty="0"/>
              <a:t>The molecules in a solid are closely packed together and contain the least amount of kinetic energy.</a:t>
            </a:r>
          </a:p>
          <a:p>
            <a:r>
              <a:rPr lang="en-US" dirty="0"/>
              <a:t>A solid is characterized by structural rigidity and resistance to a force applied to the surface.</a:t>
            </a:r>
          </a:p>
          <a:p>
            <a:pPr marL="5588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Regular hexagonal pattern of Si and O atoms, with a Si atom at each corner and the O atoms at the centre of each side.">
            <a:extLst>
              <a:ext uri="{FF2B5EF4-FFF2-40B4-BE49-F238E27FC236}">
                <a16:creationId xmlns:a16="http://schemas.microsoft.com/office/drawing/2014/main" id="{79C034B0-38F1-4F7D-9F52-CB4E9B814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9" y="1803561"/>
            <a:ext cx="4027488" cy="234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"/>
          </a:p>
        </p:txBody>
      </p:sp>
      <p:grpSp>
        <p:nvGrpSpPr>
          <p:cNvPr id="3" name="Google Shape;389;p26">
            <a:extLst>
              <a:ext uri="{FF2B5EF4-FFF2-40B4-BE49-F238E27FC236}">
                <a16:creationId xmlns:a16="http://schemas.microsoft.com/office/drawing/2014/main" id="{0D010C4F-90BD-4F39-9EFA-03A465A9F3DC}"/>
              </a:ext>
            </a:extLst>
          </p:cNvPr>
          <p:cNvGrpSpPr/>
          <p:nvPr/>
        </p:nvGrpSpPr>
        <p:grpSpPr>
          <a:xfrm>
            <a:off x="1981200" y="2038350"/>
            <a:ext cx="5043757" cy="907708"/>
            <a:chOff x="-1535283" y="1287960"/>
            <a:chExt cx="11486579" cy="2067200"/>
          </a:xfrm>
        </p:grpSpPr>
        <p:sp>
          <p:nvSpPr>
            <p:cNvPr id="4" name="Google Shape;390;p26">
              <a:extLst>
                <a:ext uri="{FF2B5EF4-FFF2-40B4-BE49-F238E27FC236}">
                  <a16:creationId xmlns:a16="http://schemas.microsoft.com/office/drawing/2014/main" id="{D0AF2CC0-E6E4-42FF-B632-EF932988D2D9}"/>
                </a:ext>
              </a:extLst>
            </p:cNvPr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" name="Google Shape;391;p26">
              <a:extLst>
                <a:ext uri="{FF2B5EF4-FFF2-40B4-BE49-F238E27FC236}">
                  <a16:creationId xmlns:a16="http://schemas.microsoft.com/office/drawing/2014/main" id="{5251DC78-69B8-44C6-9902-8D779A84518E}"/>
                </a:ext>
              </a:extLst>
            </p:cNvPr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" name="Google Shape;392;p26">
              <a:extLst>
                <a:ext uri="{FF2B5EF4-FFF2-40B4-BE49-F238E27FC236}">
                  <a16:creationId xmlns:a16="http://schemas.microsoft.com/office/drawing/2014/main" id="{453C3E64-088F-4FFB-98CB-44C051851B68}"/>
                </a:ext>
              </a:extLst>
            </p:cNvPr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7" name="Google Shape;393;p26">
              <a:extLst>
                <a:ext uri="{FF2B5EF4-FFF2-40B4-BE49-F238E27FC236}">
                  <a16:creationId xmlns:a16="http://schemas.microsoft.com/office/drawing/2014/main" id="{19380AD2-5B6B-4365-AAD7-F2551DC81D74}"/>
                </a:ext>
              </a:extLst>
            </p:cNvPr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" name="Google Shape;394;p26">
              <a:extLst>
                <a:ext uri="{FF2B5EF4-FFF2-40B4-BE49-F238E27FC236}">
                  <a16:creationId xmlns:a16="http://schemas.microsoft.com/office/drawing/2014/main" id="{782F73ED-220E-452F-BA37-05225EDEAA30}"/>
                </a:ext>
              </a:extLst>
            </p:cNvPr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9" name="Google Shape;411;p26">
            <a:extLst>
              <a:ext uri="{FF2B5EF4-FFF2-40B4-BE49-F238E27FC236}">
                <a16:creationId xmlns:a16="http://schemas.microsoft.com/office/drawing/2014/main" id="{C235651E-22D8-43BC-B48C-7AD54A3E2A84}"/>
              </a:ext>
            </a:extLst>
          </p:cNvPr>
          <p:cNvSpPr txBox="1">
            <a:spLocks/>
          </p:cNvSpPr>
          <p:nvPr/>
        </p:nvSpPr>
        <p:spPr>
          <a:xfrm>
            <a:off x="2613475" y="2242059"/>
            <a:ext cx="39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3000"/>
              <a:t>Thanks for Listening</a:t>
            </a:r>
            <a:endParaRPr lang="en-US" sz="3000" dirty="0"/>
          </a:p>
        </p:txBody>
      </p:sp>
      <p:sp>
        <p:nvSpPr>
          <p:cNvPr id="10" name="Google Shape;412;p26">
            <a:extLst>
              <a:ext uri="{FF2B5EF4-FFF2-40B4-BE49-F238E27FC236}">
                <a16:creationId xmlns:a16="http://schemas.microsoft.com/office/drawing/2014/main" id="{7190EC5E-B97B-4473-99D2-5723CEC42355}"/>
              </a:ext>
            </a:extLst>
          </p:cNvPr>
          <p:cNvSpPr txBox="1">
            <a:spLocks/>
          </p:cNvSpPr>
          <p:nvPr/>
        </p:nvSpPr>
        <p:spPr>
          <a:xfrm>
            <a:off x="2406869" y="2776659"/>
            <a:ext cx="41910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000"/>
              </a:spcAft>
              <a:buFont typeface="Roboto Condensed Light"/>
              <a:buNone/>
            </a:pPr>
            <a:r>
              <a:rPr lang="en-US" sz="1800" dirty="0">
                <a:solidFill>
                  <a:srgbClr val="3F5378"/>
                </a:solidFill>
              </a:rPr>
              <a:t>CHEM 001 – CHEMISTRY FOR ENGINEERS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22700" y="1428750"/>
            <a:ext cx="4521300" cy="2724300"/>
          </a:xfrm>
        </p:spPr>
        <p:txBody>
          <a:bodyPr/>
          <a:lstStyle/>
          <a:p>
            <a:r>
              <a:rPr lang="en-US" dirty="0"/>
              <a:t>Solid - one of the four fundamental states of matter</a:t>
            </a:r>
          </a:p>
          <a:p>
            <a:r>
              <a:rPr lang="en-US" dirty="0"/>
              <a:t>The molecules in a solid are closely packed together and contain the least amount of kinetic energy.</a:t>
            </a:r>
          </a:p>
          <a:p>
            <a:r>
              <a:rPr lang="en-US" dirty="0"/>
              <a:t>A solid is characterized by structural rigidity and resistance to a force applied to the surface.</a:t>
            </a:r>
          </a:p>
          <a:p>
            <a:pPr marL="5588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 descr="Halite crystal (microscopic)">
            <a:extLst>
              <a:ext uri="{FF2B5EF4-FFF2-40B4-BE49-F238E27FC236}">
                <a16:creationId xmlns:a16="http://schemas.microsoft.com/office/drawing/2014/main" id="{9676B55B-7D7A-4461-B392-958D705F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75" y="1575127"/>
            <a:ext cx="3322638" cy="31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46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Solids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172200" y="1428750"/>
            <a:ext cx="2971800" cy="272430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Crystalline Structure</a:t>
            </a:r>
          </a:p>
          <a:p>
            <a:r>
              <a:rPr lang="en-US" dirty="0"/>
              <a:t>Almost perfect geometric arrangement of molecules (periodic arrangement)</a:t>
            </a:r>
          </a:p>
          <a:p>
            <a:endParaRPr lang="en-US" dirty="0"/>
          </a:p>
          <a:p>
            <a:pPr marL="5588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5F9A1EF-D8DC-40D1-AE35-8C67D544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" y="2044910"/>
            <a:ext cx="6126576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253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Solids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172200" y="1428750"/>
            <a:ext cx="2971800" cy="272430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Crystalline Structure</a:t>
            </a:r>
          </a:p>
          <a:p>
            <a:r>
              <a:rPr lang="en-US" dirty="0"/>
              <a:t>Almost perfect geometric arrangement of molecules (periodic arrangement)</a:t>
            </a:r>
          </a:p>
          <a:p>
            <a:r>
              <a:rPr lang="en-US" dirty="0"/>
              <a:t>Can be hard and brittle</a:t>
            </a:r>
          </a:p>
          <a:p>
            <a:endParaRPr lang="en-US" dirty="0"/>
          </a:p>
          <a:p>
            <a:pPr marL="5588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2" descr="The (Sodium Chloride) Crystal Method | Hackaday">
            <a:extLst>
              <a:ext uri="{FF2B5EF4-FFF2-40B4-BE49-F238E27FC236}">
                <a16:creationId xmlns:a16="http://schemas.microsoft.com/office/drawing/2014/main" id="{0D666230-B5C9-47D6-B4A0-F2D7CEE42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5" y="1711419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FC2708-B8D7-4DA6-B11F-B77FA3B57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86"/>
          <a:stretch/>
        </p:blipFill>
        <p:spPr>
          <a:xfrm>
            <a:off x="2895600" y="1711418"/>
            <a:ext cx="3209058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0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Solids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5F9A1EF-D8DC-40D1-AE35-8C67D544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" y="2044910"/>
            <a:ext cx="6126576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CBD5483-C0FF-4BCD-8EF8-214CE72837D8}"/>
              </a:ext>
            </a:extLst>
          </p:cNvPr>
          <p:cNvSpPr txBox="1">
            <a:spLocks/>
          </p:cNvSpPr>
          <p:nvPr/>
        </p:nvSpPr>
        <p:spPr>
          <a:xfrm>
            <a:off x="5791200" y="1428750"/>
            <a:ext cx="34290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01600" indent="0">
              <a:buFont typeface="Roboto Condensed Light"/>
              <a:buNone/>
            </a:pPr>
            <a:r>
              <a:rPr lang="en-US"/>
              <a:t>Polycrystalline Structure</a:t>
            </a:r>
          </a:p>
          <a:p>
            <a:r>
              <a:rPr lang="en-US"/>
              <a:t>Polycrystalline or crystallite is a small or even microscopic crystal which forms, for example, during the cooling of many materials</a:t>
            </a:r>
          </a:p>
          <a:p>
            <a:r>
              <a:rPr lang="en-US"/>
              <a:t>Has unique strength</a:t>
            </a:r>
          </a:p>
          <a:p>
            <a:endParaRPr lang="en-US"/>
          </a:p>
          <a:p>
            <a:pPr marL="558800" lvl="1" indent="0">
              <a:buFont typeface="Roboto Condensed Ligh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05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Solids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791200" y="1428750"/>
            <a:ext cx="3429000" cy="272430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Polycrystalline Structure</a:t>
            </a:r>
          </a:p>
          <a:p>
            <a:r>
              <a:rPr lang="en-US" dirty="0"/>
              <a:t>Polycrystalline or crystallite is a small or even microscopic crystal which forms, for example, during the cooling of many materials</a:t>
            </a:r>
          </a:p>
          <a:p>
            <a:r>
              <a:rPr lang="en-US" dirty="0"/>
              <a:t>Has unique strength</a:t>
            </a:r>
          </a:p>
          <a:p>
            <a:endParaRPr lang="en-US" dirty="0"/>
          </a:p>
          <a:p>
            <a:pPr marL="5588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E856D0D-D96B-40A9-9A30-E70D0BA4C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6" t="-372" r="10526" b="372"/>
          <a:stretch/>
        </p:blipFill>
        <p:spPr>
          <a:xfrm>
            <a:off x="3200400" y="1809750"/>
            <a:ext cx="2743200" cy="2558500"/>
          </a:xfrm>
          <a:prstGeom prst="rect">
            <a:avLst/>
          </a:prstGeom>
        </p:spPr>
      </p:pic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BAB3BE2B-C855-4A21-9724-0EB907AE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64202"/>
            <a:ext cx="2971800" cy="264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29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Solids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172200" y="1428750"/>
            <a:ext cx="2971800" cy="2724300"/>
          </a:xfrm>
        </p:spPr>
        <p:txBody>
          <a:bodyPr/>
          <a:lstStyle/>
          <a:p>
            <a:pPr marL="101600" indent="0" algn="l">
              <a:buNone/>
            </a:pPr>
            <a:r>
              <a:rPr lang="en-US" dirty="0"/>
              <a:t>Amorphous solid</a:t>
            </a:r>
          </a:p>
          <a:p>
            <a:r>
              <a:rPr lang="en-US" dirty="0"/>
              <a:t>Solids that are neither crystalline nor polycrystalline</a:t>
            </a:r>
          </a:p>
          <a:p>
            <a:r>
              <a:rPr lang="en-US" dirty="0"/>
              <a:t>These have no periodic order</a:t>
            </a:r>
          </a:p>
          <a:p>
            <a:endParaRPr lang="en-US" dirty="0"/>
          </a:p>
          <a:p>
            <a:pPr marL="5588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grpSp>
        <p:nvGrpSpPr>
          <p:cNvPr id="6" name="Google Shape;945;p37">
            <a:extLst>
              <a:ext uri="{FF2B5EF4-FFF2-40B4-BE49-F238E27FC236}">
                <a16:creationId xmlns:a16="http://schemas.microsoft.com/office/drawing/2014/main" id="{28CF3F23-42D6-4F4B-A513-AEA09E99A3A5}"/>
              </a:ext>
            </a:extLst>
          </p:cNvPr>
          <p:cNvGrpSpPr/>
          <p:nvPr/>
        </p:nvGrpSpPr>
        <p:grpSpPr>
          <a:xfrm>
            <a:off x="228600" y="580107"/>
            <a:ext cx="407743" cy="391135"/>
            <a:chOff x="5233525" y="4954450"/>
            <a:chExt cx="538275" cy="516350"/>
          </a:xfrm>
        </p:grpSpPr>
        <p:sp>
          <p:nvSpPr>
            <p:cNvPr id="7" name="Google Shape;946;p37">
              <a:extLst>
                <a:ext uri="{FF2B5EF4-FFF2-40B4-BE49-F238E27FC236}">
                  <a16:creationId xmlns:a16="http://schemas.microsoft.com/office/drawing/2014/main" id="{8ADA1179-FFF9-42B2-99AB-30261B3F4AD3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947;p37">
              <a:extLst>
                <a:ext uri="{FF2B5EF4-FFF2-40B4-BE49-F238E27FC236}">
                  <a16:creationId xmlns:a16="http://schemas.microsoft.com/office/drawing/2014/main" id="{327E8ABA-620E-47D0-9058-0D5C26A77896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948;p37">
              <a:extLst>
                <a:ext uri="{FF2B5EF4-FFF2-40B4-BE49-F238E27FC236}">
                  <a16:creationId xmlns:a16="http://schemas.microsoft.com/office/drawing/2014/main" id="{0F354B64-7538-4E69-B08B-ABA6931E8F1E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949;p37">
              <a:extLst>
                <a:ext uri="{FF2B5EF4-FFF2-40B4-BE49-F238E27FC236}">
                  <a16:creationId xmlns:a16="http://schemas.microsoft.com/office/drawing/2014/main" id="{FB2B2050-6B1B-4008-ACD7-5D84E793E9E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950;p37">
              <a:extLst>
                <a:ext uri="{FF2B5EF4-FFF2-40B4-BE49-F238E27FC236}">
                  <a16:creationId xmlns:a16="http://schemas.microsoft.com/office/drawing/2014/main" id="{0D95752D-7898-4D19-BD55-2304747A55E3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951;p37">
              <a:extLst>
                <a:ext uri="{FF2B5EF4-FFF2-40B4-BE49-F238E27FC236}">
                  <a16:creationId xmlns:a16="http://schemas.microsoft.com/office/drawing/2014/main" id="{0051E32A-50BE-40F1-A463-5368F20027E1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952;p37">
              <a:extLst>
                <a:ext uri="{FF2B5EF4-FFF2-40B4-BE49-F238E27FC236}">
                  <a16:creationId xmlns:a16="http://schemas.microsoft.com/office/drawing/2014/main" id="{C9279C76-E3CF-4529-9B79-18A3D7DC0C69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953;p37">
              <a:extLst>
                <a:ext uri="{FF2B5EF4-FFF2-40B4-BE49-F238E27FC236}">
                  <a16:creationId xmlns:a16="http://schemas.microsoft.com/office/drawing/2014/main" id="{B3C4309C-0321-4F30-AF7D-1D7CF5ED3E8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954;p37">
              <a:extLst>
                <a:ext uri="{FF2B5EF4-FFF2-40B4-BE49-F238E27FC236}">
                  <a16:creationId xmlns:a16="http://schemas.microsoft.com/office/drawing/2014/main" id="{C552BD02-F5F0-456E-832C-F5C865F4866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55;p37">
              <a:extLst>
                <a:ext uri="{FF2B5EF4-FFF2-40B4-BE49-F238E27FC236}">
                  <a16:creationId xmlns:a16="http://schemas.microsoft.com/office/drawing/2014/main" id="{84827E38-353D-49BA-B233-459012082B1C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56;p37">
              <a:extLst>
                <a:ext uri="{FF2B5EF4-FFF2-40B4-BE49-F238E27FC236}">
                  <a16:creationId xmlns:a16="http://schemas.microsoft.com/office/drawing/2014/main" id="{1C2D8A96-974E-457E-885B-AB74A398190C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chemeClr val="bg1"/>
            </a:solidFill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5F9A1EF-D8DC-40D1-AE35-8C67D544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" y="2044910"/>
            <a:ext cx="6126576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0511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4003</TotalTime>
  <Words>801</Words>
  <Application>Microsoft Office PowerPoint</Application>
  <PresentationFormat>On-screen Show (16:9)</PresentationFormat>
  <Paragraphs>151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Roboto Condensed</vt:lpstr>
      <vt:lpstr>Cambria Math</vt:lpstr>
      <vt:lpstr>Arvo</vt:lpstr>
      <vt:lpstr>Roboto Condensed Light</vt:lpstr>
      <vt:lpstr>Salerio template</vt:lpstr>
      <vt:lpstr>CHEM 001C – CHEMISTRY FOR ENGINEERS</vt:lpstr>
      <vt:lpstr>Materials Chemistry</vt:lpstr>
      <vt:lpstr>Solids</vt:lpstr>
      <vt:lpstr>Solids</vt:lpstr>
      <vt:lpstr>Crystalline Solids</vt:lpstr>
      <vt:lpstr>Crystalline Solids</vt:lpstr>
      <vt:lpstr>Crystalline Solids</vt:lpstr>
      <vt:lpstr>Crystalline Solids</vt:lpstr>
      <vt:lpstr>Crystalline Solids</vt:lpstr>
      <vt:lpstr>Crystalline Solids</vt:lpstr>
      <vt:lpstr>Unit Cell </vt:lpstr>
      <vt:lpstr>Unit Cell </vt:lpstr>
      <vt:lpstr>Unit Cell </vt:lpstr>
      <vt:lpstr>Unit Cell </vt:lpstr>
      <vt:lpstr>Unit Cell </vt:lpstr>
      <vt:lpstr>Unit Cell </vt:lpstr>
      <vt:lpstr>Unit Cell </vt:lpstr>
      <vt:lpstr>Unit Cell </vt:lpstr>
      <vt:lpstr>Unit Cell </vt:lpstr>
      <vt:lpstr>Unit Cell </vt:lpstr>
      <vt:lpstr>Thanks for Listening</vt:lpstr>
      <vt:lpstr>Thanks for Listening</vt:lpstr>
      <vt:lpstr>Thanks for Listening</vt:lpstr>
      <vt:lpstr>Thanks for Listening</vt:lpstr>
      <vt:lpstr>Thanks for Listening</vt:lpstr>
      <vt:lpstr>Thanks for Listening</vt:lpstr>
      <vt:lpstr>Thanks for Listening</vt:lpstr>
      <vt:lpstr>Thanks for Listening</vt:lpstr>
      <vt:lpstr>Thanks for Listening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of Synthesis and Characterization of Liquid Hydrocarbon Fuel from Waste Low Density Polyethylene Plastics via Catalytic Pyrolysis-Distillation Process Using Industrially Available Zeolite</dc:title>
  <dc:creator>User</dc:creator>
  <cp:lastModifiedBy>me</cp:lastModifiedBy>
  <cp:revision>67</cp:revision>
  <dcterms:modified xsi:type="dcterms:W3CDTF">2025-03-11T08:06:13Z</dcterms:modified>
</cp:coreProperties>
</file>